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34"/>
  </p:notesMasterIdLst>
  <p:sldIdLst>
    <p:sldId id="257" r:id="rId2"/>
    <p:sldId id="260" r:id="rId3"/>
    <p:sldId id="334" r:id="rId4"/>
    <p:sldId id="265" r:id="rId5"/>
    <p:sldId id="335" r:id="rId6"/>
    <p:sldId id="336" r:id="rId7"/>
    <p:sldId id="266" r:id="rId8"/>
    <p:sldId id="337" r:id="rId9"/>
    <p:sldId id="338" r:id="rId10"/>
    <p:sldId id="339" r:id="rId11"/>
    <p:sldId id="343" r:id="rId12"/>
    <p:sldId id="340" r:id="rId13"/>
    <p:sldId id="341" r:id="rId14"/>
    <p:sldId id="342" r:id="rId15"/>
    <p:sldId id="344" r:id="rId16"/>
    <p:sldId id="352" r:id="rId17"/>
    <p:sldId id="353" r:id="rId18"/>
    <p:sldId id="354" r:id="rId19"/>
    <p:sldId id="267" r:id="rId20"/>
    <p:sldId id="268" r:id="rId21"/>
    <p:sldId id="269" r:id="rId22"/>
    <p:sldId id="345" r:id="rId23"/>
    <p:sldId id="347" r:id="rId24"/>
    <p:sldId id="346" r:id="rId25"/>
    <p:sldId id="348" r:id="rId26"/>
    <p:sldId id="349" r:id="rId27"/>
    <p:sldId id="350" r:id="rId28"/>
    <p:sldId id="351" r:id="rId29"/>
    <p:sldId id="355" r:id="rId30"/>
    <p:sldId id="356" r:id="rId31"/>
    <p:sldId id="357" r:id="rId32"/>
    <p:sldId id="264" r:id="rId3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43"/>
  </p:normalViewPr>
  <p:slideViewPr>
    <p:cSldViewPr snapToGrid="0" snapToObjects="1">
      <p:cViewPr>
        <p:scale>
          <a:sx n="120" d="100"/>
          <a:sy n="120" d="100"/>
        </p:scale>
        <p:origin x="-560" y="-3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3.png>
</file>

<file path=ppt/media/image2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448725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8589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5573423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6047686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207155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764161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7739730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3668601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256745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0764299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080071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6188887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7028254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1910186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1087984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192394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466575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6872581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721149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2588625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02163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716358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8421770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8400368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19776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7224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878285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12113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734534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836685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Relationship Id="rId3" Type="http://schemas.openxmlformats.org/officeDocument/2006/relationships/image" Target="../media/image7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E65CC871-5D32-4F4F-977B-F530921EF2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2641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2303" y="564409"/>
            <a:ext cx="7208262" cy="2578841"/>
          </a:xfrm>
          <a:prstGeom prst="rect">
            <a:avLst/>
          </a:prstGeom>
        </p:spPr>
        <p:txBody>
          <a:bodyPr anchor="t" anchorCtr="0"/>
          <a:lstStyle>
            <a:lvl1pPr>
              <a:defRPr sz="49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61AB164B-0894-B142-A83D-CC15DEBBD6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8470373" y="4220936"/>
            <a:ext cx="428593" cy="68185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xmlns="" id="{467BF246-8A76-354F-A27B-CA2667ECBDA0}"/>
              </a:ext>
            </a:extLst>
          </p:cNvPr>
          <p:cNvSpPr/>
          <p:nvPr/>
        </p:nvSpPr>
        <p:spPr>
          <a:xfrm>
            <a:off x="662112" y="4042407"/>
            <a:ext cx="4301774" cy="449036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7429" y="4106635"/>
            <a:ext cx="3999698" cy="499108"/>
          </a:xfrm>
        </p:spPr>
        <p:txBody>
          <a:bodyPr anchor="t"/>
          <a:lstStyle>
            <a:lvl1pPr marL="0" indent="0" algn="l">
              <a:buNone/>
              <a:defRPr cap="none">
                <a:solidFill>
                  <a:schemeClr val="bg1"/>
                </a:solidFill>
                <a:latin typeface="+mn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FCAA1506-7899-5843-A44E-BB8E80613307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89532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754" y="3657590"/>
            <a:ext cx="7177646" cy="42505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754" y="571500"/>
            <a:ext cx="7177646" cy="273050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754" y="4082644"/>
            <a:ext cx="7177645" cy="370284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F346D643-3D40-A544-BA11-C5702B803186}"/>
              </a:ext>
            </a:extLst>
          </p:cNvPr>
          <p:cNvCxnSpPr>
            <a:cxnSpLocks/>
          </p:cNvCxnSpPr>
          <p:nvPr/>
        </p:nvCxnSpPr>
        <p:spPr>
          <a:xfrm>
            <a:off x="594754" y="3612156"/>
            <a:ext cx="7177646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5112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523" y="669471"/>
            <a:ext cx="5790014" cy="2464594"/>
          </a:xfrm>
          <a:prstGeom prst="rect">
            <a:avLst/>
          </a:prstGeom>
        </p:spPr>
        <p:txBody>
          <a:bodyPr/>
          <a:lstStyle>
            <a:lvl1pPr>
              <a:defRPr sz="3600"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966954" y="3301434"/>
            <a:ext cx="5459737" cy="374060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3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8370" y="31206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32529" y="2573723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080072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0980" y="925830"/>
            <a:ext cx="5790014" cy="621031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xmlns="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0980" y="1795224"/>
            <a:ext cx="5790014" cy="1770936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7F177E7E-7C5D-534C-BCB5-67E15CA69734}"/>
              </a:ext>
            </a:extLst>
          </p:cNvPr>
          <p:cNvSpPr/>
          <p:nvPr/>
        </p:nvSpPr>
        <p:spPr>
          <a:xfrm>
            <a:off x="520980" y="3726180"/>
            <a:ext cx="3504013" cy="48768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366615453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9490" y="2221706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4127" y="2736056"/>
            <a:ext cx="2195513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7525" y="2221706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99609" y="2736056"/>
            <a:ext cx="2210096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38305" y="2221706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38305" y="2736056"/>
            <a:ext cx="2199085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2789387" y="2336006"/>
            <a:ext cx="0" cy="218598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5216450" y="2336006"/>
            <a:ext cx="0" cy="218598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851FE1CA-4C16-AD45-BD54-500EEF78CC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69525150-06D1-F64E-A049-783F7E29F5F6}"/>
              </a:ext>
            </a:extLst>
          </p:cNvPr>
          <p:cNvSpPr/>
          <p:nvPr/>
        </p:nvSpPr>
        <p:spPr>
          <a:xfrm>
            <a:off x="540928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AAE72322-60BD-2643-8938-E19617DB5104}"/>
              </a:ext>
            </a:extLst>
          </p:cNvPr>
          <p:cNvSpPr/>
          <p:nvPr/>
        </p:nvSpPr>
        <p:spPr>
          <a:xfrm>
            <a:off x="2978962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90C76404-DA09-8443-9D3C-1696077594EF}"/>
              </a:ext>
            </a:extLst>
          </p:cNvPr>
          <p:cNvSpPr/>
          <p:nvPr/>
        </p:nvSpPr>
        <p:spPr>
          <a:xfrm>
            <a:off x="5409743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62885159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27310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364456"/>
            <a:ext cx="2205038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163208"/>
            <a:ext cx="2205038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27310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364456"/>
            <a:ext cx="2197894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163208"/>
            <a:ext cx="2200805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27310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364456"/>
            <a:ext cx="2199085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163206"/>
            <a:ext cx="2201998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307306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307306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F638FCE4-00A7-BB4E-98EC-AB681132F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09718232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0E71BCF8-CD19-4546-8556-B8B316A24DE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728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504153"/>
            <a:ext cx="6619244" cy="1262994"/>
          </a:xfrm>
          <a:prstGeom prst="rect">
            <a:avLst/>
          </a:prstGeom>
        </p:spPr>
        <p:txBody>
          <a:bodyPr anchor="t" anchorCtr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41997" y="3253128"/>
            <a:ext cx="6619244" cy="35221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 cap="all" spc="225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Full name  |  </a:t>
            </a:r>
            <a:r>
              <a:rPr lang="en-US" dirty="0" err="1"/>
              <a:t>myname@email.com</a:t>
            </a:r>
            <a:r>
              <a:rPr lang="en-US" dirty="0"/>
              <a:t>  |  </a:t>
            </a:r>
            <a:r>
              <a:rPr lang="en-US" dirty="0" err="1"/>
              <a:t>thisismetis.com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2977459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8EFEA01-7285-9249-BED8-9DB7770FD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876" y="3656531"/>
            <a:ext cx="291465" cy="291465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DFE37188-3725-0442-8557-DD230BC7E0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73499" y="3648911"/>
            <a:ext cx="2120503" cy="349758"/>
          </a:xfr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TwitterHandle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A7502509-4FE6-E24C-AA96-C740FC421C24}"/>
              </a:ext>
            </a:extLst>
          </p:cNvPr>
          <p:cNvSpPr/>
          <p:nvPr/>
        </p:nvSpPr>
        <p:spPr>
          <a:xfrm>
            <a:off x="4303336" y="0"/>
            <a:ext cx="514350" cy="8572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87B1010D-DEFC-A24B-9C13-2017C9E20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4388" y="360112"/>
            <a:ext cx="312245" cy="39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0205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142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633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6BB3742-8103-2A42-90F5-8EA435CFD3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728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528649"/>
            <a:ext cx="6619244" cy="1964661"/>
          </a:xfrm>
          <a:prstGeom prst="rect">
            <a:avLst/>
          </a:prstGeom>
        </p:spPr>
        <p:txBody>
          <a:bodyPr anchor="t" anchorCtr="0"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1997" y="3796327"/>
            <a:ext cx="6619244" cy="484793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3520115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FBE9B87-5D1F-E94B-B539-EC11664BD536}"/>
              </a:ext>
            </a:extLst>
          </p:cNvPr>
          <p:cNvSpPr/>
          <p:nvPr/>
        </p:nvSpPr>
        <p:spPr>
          <a:xfrm>
            <a:off x="4303336" y="0"/>
            <a:ext cx="514350" cy="8572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5CA907F-9252-0B49-807C-E526EE694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388" y="360112"/>
            <a:ext cx="312245" cy="39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29117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02" y="1193007"/>
            <a:ext cx="7245688" cy="3146611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67300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1702" y="1202532"/>
            <a:ext cx="3297254" cy="3146822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5088" y="1199169"/>
            <a:ext cx="3297256" cy="315018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FE8E80-A07B-124F-8B4E-82E6530FB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51317400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91702" y="1193796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702" y="1650996"/>
            <a:ext cx="3297254" cy="280630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3705090" y="1193796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5090" y="1650996"/>
            <a:ext cx="3297254" cy="280630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C2995212-60D7-124F-84AF-E046C34359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4331706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xmlns="" id="{D9E1E285-0B80-5340-9ABB-2C68583FF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74484431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FB98250-ACD1-DE4E-85CA-777ABF4856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8A91DCF-34C5-524F-89F9-D8A7D493EE35}"/>
              </a:ext>
            </a:extLst>
          </p:cNvPr>
          <p:cNvSpPr/>
          <p:nvPr/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accent4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2944" y="3043238"/>
            <a:ext cx="5650706" cy="821531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944" y="1482539"/>
            <a:ext cx="5650706" cy="1382105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07570"/>
            <a:ext cx="312245" cy="3945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415456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ti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FB98250-ACD1-DE4E-85CA-777ABF4856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0715" r="37857"/>
          <a:stretch/>
        </p:blipFill>
        <p:spPr>
          <a:xfrm>
            <a:off x="1" y="0"/>
            <a:ext cx="3788228" cy="51435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8A91DCF-34C5-524F-89F9-D8A7D493EE35}"/>
              </a:ext>
            </a:extLst>
          </p:cNvPr>
          <p:cNvSpPr/>
          <p:nvPr/>
        </p:nvSpPr>
        <p:spPr>
          <a:xfrm>
            <a:off x="1" y="0"/>
            <a:ext cx="3788228" cy="51435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accent4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607" y="1335582"/>
            <a:ext cx="2864766" cy="2322019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07570"/>
            <a:ext cx="312245" cy="3945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xmlns="" id="{4BEEFB20-F346-D34C-AE92-D02D17441B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40192" y="1335582"/>
            <a:ext cx="2481044" cy="2322019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08926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801" y="907256"/>
            <a:ext cx="2550798" cy="1085850"/>
          </a:xfrm>
          <a:prstGeom prst="rect">
            <a:avLst/>
          </a:prstGeom>
        </p:spPr>
        <p:txBody>
          <a:bodyPr anchor="b"/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2802" y="2168367"/>
            <a:ext cx="2550797" cy="217169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17CBE4C0-C38D-A94F-B0EA-B36306C08151}"/>
              </a:ext>
            </a:extLst>
          </p:cNvPr>
          <p:cNvCxnSpPr>
            <a:cxnSpLocks/>
          </p:cNvCxnSpPr>
          <p:nvPr/>
        </p:nvCxnSpPr>
        <p:spPr>
          <a:xfrm>
            <a:off x="3328988" y="815626"/>
            <a:ext cx="0" cy="3631597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xmlns="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534376" y="907256"/>
            <a:ext cx="4573780" cy="343281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0417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emf"/><Relationship Id="rId21" Type="http://schemas.openxmlformats.org/officeDocument/2006/relationships/image" Target="../media/image4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01D9D96-DEE1-8844-9F8C-58215BC7B638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 amt="35000"/>
          </a:blip>
          <a:stretch>
            <a:fillRect/>
          </a:stretch>
        </p:blipFill>
        <p:spPr>
          <a:xfrm>
            <a:off x="8457945" y="4396465"/>
            <a:ext cx="355352" cy="4490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8B1765DB-960E-2949-A07C-FE0529BC9EEE}"/>
              </a:ext>
            </a:extLst>
          </p:cNvPr>
          <p:cNvPicPr>
            <a:picLocks noChangeAspect="1"/>
          </p:cNvPicPr>
          <p:nvPr/>
        </p:nvPicPr>
        <p:blipFill>
          <a:blip r:embed="rId21">
            <a:alphaModFix amt="15000"/>
          </a:blip>
          <a:stretch>
            <a:fillRect/>
          </a:stretch>
        </p:blipFill>
        <p:spPr>
          <a:xfrm>
            <a:off x="7160754" y="185334"/>
            <a:ext cx="1805368" cy="477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950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 spc="225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hyperlink" Target="https://www.prowesscorp.com/computer-latency-at-a-human-scale/" TargetMode="External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hyperlink" Target="https://www.prowesscorp.com/computer-latency-at-a-human-scale/" TargetMode="External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hyperlink" Target="https://www.prowesscorp.com/computer-latency-at-a-human-scale/" TargetMode="External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hyperlink" Target="http://spark.apache.org/docs/latest/cluster-overview.html" TargetMode="External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2671594" y="1765762"/>
            <a:ext cx="5208872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5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5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TO </a:t>
            </a:r>
            <a:r>
              <a:rPr lang="en" sz="5000" b="0" i="0" u="none" strike="noStrike" cap="none" dirty="0">
                <a:solidFill>
                  <a:srgbClr val="3A9ED9"/>
                </a:solidFill>
                <a:latin typeface="Proxima Nova"/>
                <a:ea typeface="Proxima Nova"/>
                <a:cs typeface="Proxima Nova"/>
                <a:sym typeface="Proxima Nova"/>
              </a:rPr>
              <a:t>SPARK</a:t>
            </a:r>
            <a:endParaRPr dirty="0"/>
          </a:p>
        </p:txBody>
      </p:sp>
      <p:pic>
        <p:nvPicPr>
          <p:cNvPr id="62" name="Google Shape;62;p14" descr="metis.png"/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896274" y="1521487"/>
            <a:ext cx="1312850" cy="21005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4"/>
          <p:cNvCxnSpPr/>
          <p:nvPr/>
        </p:nvCxnSpPr>
        <p:spPr>
          <a:xfrm>
            <a:off x="2623294" y="3597062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14"/>
          <p:cNvCxnSpPr/>
          <p:nvPr/>
        </p:nvCxnSpPr>
        <p:spPr>
          <a:xfrm>
            <a:off x="2623294" y="1496537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Directed Acyclic Graphs (DAGs)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6787369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The DAG can also consider the size of the data and adapt accordingly. For example, it may have been better to filter columns 3 and 4 before the multiplication if the parallelization gain wasn’t big enough. It estimates that.</a:t>
            </a:r>
            <a:endParaRPr lang="en-US" sz="20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891028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DAGs and RAM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6787369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Not only do DAGs allow us to parallelize, they allow us to maximize our efficiency loading data. 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know we have big data, but if we can do everything possible to the data while it’s in RAM before loading the next chunk, we can be faster.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263944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DAGs and RAM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6787369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To demonstrate how much RAM can speed us up, let’s imagine a scenario where every time the computer thinks (a single CPU cycle) it takes 1 whole second, instead of 0.4 ns. 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This is just to give us a more “human” sense of scale</a:t>
            </a:r>
            <a: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to see why RAM matters.</a:t>
            </a:r>
            <a:endParaRPr lang="en-US" sz="20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947251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DAGs and RAM</a:t>
            </a:r>
            <a:endParaRPr lang="en-US"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9CFA20E2-1A7D-6D49-8BC4-87497B82AC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9608955"/>
              </p:ext>
            </p:extLst>
          </p:nvPr>
        </p:nvGraphicFramePr>
        <p:xfrm>
          <a:off x="354000" y="1345813"/>
          <a:ext cx="6487822" cy="3162696"/>
        </p:xfrm>
        <a:graphic>
          <a:graphicData uri="http://schemas.openxmlformats.org/drawingml/2006/table">
            <a:tbl>
              <a:tblPr/>
              <a:tblGrid>
                <a:gridCol w="3673826">
                  <a:extLst>
                    <a:ext uri="{9D8B030D-6E8A-4147-A177-3AD203B41FA5}">
                      <a16:colId xmlns:a16="http://schemas.microsoft.com/office/drawing/2014/main" xmlns="" val="60034010"/>
                    </a:ext>
                  </a:extLst>
                </a:gridCol>
                <a:gridCol w="1406998">
                  <a:extLst>
                    <a:ext uri="{9D8B030D-6E8A-4147-A177-3AD203B41FA5}">
                      <a16:colId xmlns:a16="http://schemas.microsoft.com/office/drawing/2014/main" xmlns="" val="3714723791"/>
                    </a:ext>
                  </a:extLst>
                </a:gridCol>
                <a:gridCol w="1406998">
                  <a:extLst>
                    <a:ext uri="{9D8B030D-6E8A-4147-A177-3AD203B41FA5}">
                      <a16:colId xmlns:a16="http://schemas.microsoft.com/office/drawing/2014/main" xmlns="" val="1658259704"/>
                    </a:ext>
                  </a:extLst>
                </a:gridCol>
              </a:tblGrid>
              <a:tr h="262202"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</a:rPr>
                        <a:t>System Event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Actual Latency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Scaled Latency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68573481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One CPU cycle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0.4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 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12246797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Level 1 cache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0.9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2 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48489053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Level 2 cache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2.8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7 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14994794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Level 3 cache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28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 min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27306569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Main memory access (DDR DIMM)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~100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4 min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13342385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Intel Optane memory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200">
                          <a:effectLst/>
                        </a:rPr>
                        <a:t>&lt;10 μ</a:t>
                      </a:r>
                      <a:r>
                        <a:rPr lang="en-US" sz="1200">
                          <a:effectLst/>
                        </a:rPr>
                        <a:t>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7 hrs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23628020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NVMe SSD I/O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200">
                          <a:effectLst/>
                        </a:rPr>
                        <a:t>~25 μ</a:t>
                      </a:r>
                      <a:r>
                        <a:rPr lang="en-US" sz="1200">
                          <a:effectLst/>
                        </a:rPr>
                        <a:t>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17 hrs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58769449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SSD I/O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200">
                          <a:effectLst/>
                        </a:rPr>
                        <a:t>50–150 μ</a:t>
                      </a:r>
                      <a:r>
                        <a:rPr lang="en-US" sz="1200">
                          <a:effectLst/>
                        </a:rPr>
                        <a:t>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1.5–4 days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63790960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Rotational disk I/O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1–10 ms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1–9 months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6284878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Internet call: San Francisco to New York City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65 </a:t>
                      </a:r>
                      <a:r>
                        <a:rPr lang="en-US" sz="1200" dirty="0" err="1">
                          <a:effectLst/>
                        </a:rPr>
                        <a:t>ms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5 years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46437711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Internet call: San Francisco to Hong Kong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141 </a:t>
                      </a:r>
                      <a:r>
                        <a:rPr lang="en-US" sz="1200" dirty="0" err="1">
                          <a:effectLst/>
                        </a:rPr>
                        <a:t>ms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</a:rPr>
                        <a:t>11 years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96161459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06B611F-DB22-6447-8024-DFDC2668D528}"/>
              </a:ext>
            </a:extLst>
          </p:cNvPr>
          <p:cNvSpPr/>
          <p:nvPr/>
        </p:nvSpPr>
        <p:spPr>
          <a:xfrm>
            <a:off x="95693" y="492805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Credit: </a:t>
            </a:r>
            <a:r>
              <a:rPr lang="en-US" sz="800" dirty="0">
                <a:hlinkClick r:id="rId4"/>
              </a:rPr>
              <a:t>https://www.prowesscorp.com/computer-latency-at-a-human-scale/</a:t>
            </a:r>
            <a:r>
              <a:rPr lang="en-US" sz="800" dirty="0"/>
              <a:t> 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xmlns="" id="{F6F75A1A-B737-2042-9B65-4746AB392695}"/>
              </a:ext>
            </a:extLst>
          </p:cNvPr>
          <p:cNvSpPr/>
          <p:nvPr/>
        </p:nvSpPr>
        <p:spPr>
          <a:xfrm flipH="1">
            <a:off x="6763489" y="1222394"/>
            <a:ext cx="1749285" cy="9781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CHANGE</a:t>
            </a:r>
          </a:p>
        </p:txBody>
      </p:sp>
    </p:spTree>
    <p:extLst>
      <p:ext uri="{BB962C8B-B14F-4D97-AF65-F5344CB8AC3E}">
        <p14:creationId xmlns:p14="http://schemas.microsoft.com/office/powerpoint/2010/main" val="151770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DAGs and RAM</a:t>
            </a:r>
            <a:endParaRPr lang="en-US"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9CFA20E2-1A7D-6D49-8BC4-87497B82AC68}"/>
              </a:ext>
            </a:extLst>
          </p:cNvPr>
          <p:cNvGraphicFramePr>
            <a:graphicFrameLocks noGrp="1"/>
          </p:cNvGraphicFramePr>
          <p:nvPr/>
        </p:nvGraphicFramePr>
        <p:xfrm>
          <a:off x="354000" y="1345813"/>
          <a:ext cx="6487822" cy="3162696"/>
        </p:xfrm>
        <a:graphic>
          <a:graphicData uri="http://schemas.openxmlformats.org/drawingml/2006/table">
            <a:tbl>
              <a:tblPr/>
              <a:tblGrid>
                <a:gridCol w="3673826">
                  <a:extLst>
                    <a:ext uri="{9D8B030D-6E8A-4147-A177-3AD203B41FA5}">
                      <a16:colId xmlns:a16="http://schemas.microsoft.com/office/drawing/2014/main" xmlns="" val="60034010"/>
                    </a:ext>
                  </a:extLst>
                </a:gridCol>
                <a:gridCol w="1406998">
                  <a:extLst>
                    <a:ext uri="{9D8B030D-6E8A-4147-A177-3AD203B41FA5}">
                      <a16:colId xmlns:a16="http://schemas.microsoft.com/office/drawing/2014/main" xmlns="" val="3714723791"/>
                    </a:ext>
                  </a:extLst>
                </a:gridCol>
                <a:gridCol w="1406998">
                  <a:extLst>
                    <a:ext uri="{9D8B030D-6E8A-4147-A177-3AD203B41FA5}">
                      <a16:colId xmlns:a16="http://schemas.microsoft.com/office/drawing/2014/main" xmlns="" val="1658259704"/>
                    </a:ext>
                  </a:extLst>
                </a:gridCol>
              </a:tblGrid>
              <a:tr h="262202"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</a:rPr>
                        <a:t>System Event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Actual Latency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Scaled Latency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68573481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One CPU cycle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0.4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 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12246797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Level 1 cache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0.9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2 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48489053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Level 2 cache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2.8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7 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14994794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Level 3 cache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28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 min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27306569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Main memory access (DDR DIMM)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~100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4 min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13342385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Intel Optane memory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200">
                          <a:effectLst/>
                        </a:rPr>
                        <a:t>&lt;10 μ</a:t>
                      </a:r>
                      <a:r>
                        <a:rPr lang="en-US" sz="1200">
                          <a:effectLst/>
                        </a:rPr>
                        <a:t>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7 hrs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23628020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NVMe SSD I/O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200">
                          <a:effectLst/>
                        </a:rPr>
                        <a:t>~25 μ</a:t>
                      </a:r>
                      <a:r>
                        <a:rPr lang="en-US" sz="1200">
                          <a:effectLst/>
                        </a:rPr>
                        <a:t>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17 hrs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58769449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SSD I/O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200">
                          <a:effectLst/>
                        </a:rPr>
                        <a:t>50–150 μ</a:t>
                      </a:r>
                      <a:r>
                        <a:rPr lang="en-US" sz="1200">
                          <a:effectLst/>
                        </a:rPr>
                        <a:t>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1.5–4 days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63790960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Rotational disk I/O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1–10 ms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1–9 months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6284878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Internet call: San Francisco to New York City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65 </a:t>
                      </a:r>
                      <a:r>
                        <a:rPr lang="en-US" sz="1200" dirty="0" err="1">
                          <a:effectLst/>
                        </a:rPr>
                        <a:t>ms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5 years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46437711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Internet call: San Francisco to Hong Kong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141 </a:t>
                      </a:r>
                      <a:r>
                        <a:rPr lang="en-US" sz="1200" dirty="0" err="1">
                          <a:effectLst/>
                        </a:rPr>
                        <a:t>ms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</a:rPr>
                        <a:t>11 years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96161459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06B611F-DB22-6447-8024-DFDC2668D528}"/>
              </a:ext>
            </a:extLst>
          </p:cNvPr>
          <p:cNvSpPr/>
          <p:nvPr/>
        </p:nvSpPr>
        <p:spPr>
          <a:xfrm>
            <a:off x="95693" y="492805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Credit: </a:t>
            </a:r>
            <a:r>
              <a:rPr lang="en-US" sz="800" dirty="0">
                <a:hlinkClick r:id="rId4"/>
              </a:rPr>
              <a:t>https://www.prowesscorp.com/computer-latency-at-a-human-scale/</a:t>
            </a:r>
            <a:r>
              <a:rPr lang="en-US" sz="800" dirty="0"/>
              <a:t> 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xmlns="" id="{282DC2A5-4DD0-A949-A2AE-EA4E344D8D96}"/>
              </a:ext>
            </a:extLst>
          </p:cNvPr>
          <p:cNvSpPr/>
          <p:nvPr/>
        </p:nvSpPr>
        <p:spPr>
          <a:xfrm flipH="1">
            <a:off x="6763489" y="2296282"/>
            <a:ext cx="1749285" cy="9781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RAM takes 4 minutes to read.</a:t>
            </a:r>
          </a:p>
        </p:txBody>
      </p:sp>
    </p:spTree>
    <p:extLst>
      <p:ext uri="{BB962C8B-B14F-4D97-AF65-F5344CB8AC3E}">
        <p14:creationId xmlns:p14="http://schemas.microsoft.com/office/powerpoint/2010/main" val="429360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DAGs and RAM</a:t>
            </a:r>
            <a:endParaRPr lang="en-US"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9CFA20E2-1A7D-6D49-8BC4-87497B82AC68}"/>
              </a:ext>
            </a:extLst>
          </p:cNvPr>
          <p:cNvGraphicFramePr>
            <a:graphicFrameLocks noGrp="1"/>
          </p:cNvGraphicFramePr>
          <p:nvPr/>
        </p:nvGraphicFramePr>
        <p:xfrm>
          <a:off x="354000" y="1345813"/>
          <a:ext cx="6487822" cy="3162696"/>
        </p:xfrm>
        <a:graphic>
          <a:graphicData uri="http://schemas.openxmlformats.org/drawingml/2006/table">
            <a:tbl>
              <a:tblPr/>
              <a:tblGrid>
                <a:gridCol w="3673826">
                  <a:extLst>
                    <a:ext uri="{9D8B030D-6E8A-4147-A177-3AD203B41FA5}">
                      <a16:colId xmlns:a16="http://schemas.microsoft.com/office/drawing/2014/main" xmlns="" val="60034010"/>
                    </a:ext>
                  </a:extLst>
                </a:gridCol>
                <a:gridCol w="1406998">
                  <a:extLst>
                    <a:ext uri="{9D8B030D-6E8A-4147-A177-3AD203B41FA5}">
                      <a16:colId xmlns:a16="http://schemas.microsoft.com/office/drawing/2014/main" xmlns="" val="3714723791"/>
                    </a:ext>
                  </a:extLst>
                </a:gridCol>
                <a:gridCol w="1406998">
                  <a:extLst>
                    <a:ext uri="{9D8B030D-6E8A-4147-A177-3AD203B41FA5}">
                      <a16:colId xmlns:a16="http://schemas.microsoft.com/office/drawing/2014/main" xmlns="" val="1658259704"/>
                    </a:ext>
                  </a:extLst>
                </a:gridCol>
              </a:tblGrid>
              <a:tr h="262202"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</a:rPr>
                        <a:t>System Event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Actual Latency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Scaled Latency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68573481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One CPU cycle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0.4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 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12246797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Level 1 cache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0.9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2 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48489053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Level 2 cache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2.8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7 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14994794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Level 3 cache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28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 min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27306569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Main memory access (DDR DIMM)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~100 ns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4 min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13342385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Intel Optane memory access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200">
                          <a:effectLst/>
                        </a:rPr>
                        <a:t>&lt;10 μ</a:t>
                      </a:r>
                      <a:r>
                        <a:rPr lang="en-US" sz="1200">
                          <a:effectLst/>
                        </a:rPr>
                        <a:t>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7 hrs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23628020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NVMe SSD I/O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200">
                          <a:effectLst/>
                        </a:rPr>
                        <a:t>~25 μ</a:t>
                      </a:r>
                      <a:r>
                        <a:rPr lang="en-US" sz="1200">
                          <a:effectLst/>
                        </a:rPr>
                        <a:t>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17 hrs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58769449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SSD I/O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200">
                          <a:effectLst/>
                        </a:rPr>
                        <a:t>50–150 μ</a:t>
                      </a:r>
                      <a:r>
                        <a:rPr lang="en-US" sz="1200">
                          <a:effectLst/>
                        </a:rPr>
                        <a:t>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1.5–4 days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63790960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Rotational disk I/O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1–10 ms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1–9 months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6284878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Internet call: San Francisco to New York City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65 </a:t>
                      </a:r>
                      <a:r>
                        <a:rPr lang="en-US" sz="1200" dirty="0" err="1">
                          <a:effectLst/>
                        </a:rPr>
                        <a:t>ms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effectLst/>
                        </a:rPr>
                        <a:t>5 years</a:t>
                      </a:r>
                      <a:endParaRPr lang="en-US" sz="120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46437711"/>
                  </a:ext>
                </a:extLst>
              </a:tr>
              <a:tr h="262202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Internet call: San Francisco to Hong Kong</a:t>
                      </a: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141 </a:t>
                      </a:r>
                      <a:r>
                        <a:rPr lang="en-US" sz="1200" dirty="0" err="1">
                          <a:effectLst/>
                        </a:rPr>
                        <a:t>ms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effectLst/>
                        </a:rPr>
                        <a:t>11 years</a:t>
                      </a:r>
                      <a:endParaRPr lang="en-US" sz="1200" dirty="0">
                        <a:effectLst/>
                      </a:endParaRPr>
                    </a:p>
                  </a:txBody>
                  <a:tcPr marL="80678" marR="80678" marT="40339" marB="40339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96161459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06B611F-DB22-6447-8024-DFDC2668D528}"/>
              </a:ext>
            </a:extLst>
          </p:cNvPr>
          <p:cNvSpPr/>
          <p:nvPr/>
        </p:nvSpPr>
        <p:spPr>
          <a:xfrm>
            <a:off x="95693" y="492805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Credit: </a:t>
            </a:r>
            <a:r>
              <a:rPr lang="en-US" sz="800" dirty="0">
                <a:hlinkClick r:id="rId4"/>
              </a:rPr>
              <a:t>https://www.prowesscorp.com/computer-latency-at-a-human-scale/</a:t>
            </a:r>
            <a:r>
              <a:rPr lang="en-US" sz="800" dirty="0"/>
              <a:t> 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xmlns="" id="{282DC2A5-4DD0-A949-A2AE-EA4E344D8D96}"/>
              </a:ext>
            </a:extLst>
          </p:cNvPr>
          <p:cNvSpPr/>
          <p:nvPr/>
        </p:nvSpPr>
        <p:spPr>
          <a:xfrm flipH="1">
            <a:off x="6763489" y="3359537"/>
            <a:ext cx="1749285" cy="9781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Disk takes 1-9 months to read.</a:t>
            </a:r>
          </a:p>
        </p:txBody>
      </p:sp>
    </p:spTree>
    <p:extLst>
      <p:ext uri="{BB962C8B-B14F-4D97-AF65-F5344CB8AC3E}">
        <p14:creationId xmlns:p14="http://schemas.microsoft.com/office/powerpoint/2010/main" val="1445404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Who manages all of this?</a:t>
            </a:r>
            <a:endParaRPr lang="en-US"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06B611F-DB22-6447-8024-DFDC2668D528}"/>
              </a:ext>
            </a:extLst>
          </p:cNvPr>
          <p:cNvSpPr/>
          <p:nvPr/>
        </p:nvSpPr>
        <p:spPr>
          <a:xfrm>
            <a:off x="95693" y="492805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Credit: </a:t>
            </a:r>
            <a:r>
              <a:rPr lang="en-US" sz="800" dirty="0">
                <a:hlinkClick r:id="rId4"/>
              </a:rPr>
              <a:t>http://spark.apache.org/docs/latest/cluster-overview.html</a:t>
            </a:r>
            <a:r>
              <a:rPr lang="en-US" sz="800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2C755516-434A-0F45-B38A-BCC130BE5D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555" y="1338276"/>
            <a:ext cx="6371745" cy="277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96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Who manages all of this?</a:t>
            </a:r>
            <a:endParaRPr lang="en-US"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2C755516-434A-0F45-B38A-BCC130BE5D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555" y="1338276"/>
            <a:ext cx="6371745" cy="2772889"/>
          </a:xfrm>
          <a:prstGeom prst="rect">
            <a:avLst/>
          </a:prstGeom>
        </p:spPr>
      </p:pic>
      <p:sp>
        <p:nvSpPr>
          <p:cNvPr id="3" name="Down Arrow 2">
            <a:extLst>
              <a:ext uri="{FF2B5EF4-FFF2-40B4-BE49-F238E27FC236}">
                <a16:creationId xmlns:a16="http://schemas.microsoft.com/office/drawing/2014/main" xmlns="" id="{3FD5A1C6-B5A6-4D4E-B211-C7B260F899AD}"/>
              </a:ext>
            </a:extLst>
          </p:cNvPr>
          <p:cNvSpPr/>
          <p:nvPr/>
        </p:nvSpPr>
        <p:spPr>
          <a:xfrm flipV="1">
            <a:off x="1307805" y="3285461"/>
            <a:ext cx="457200" cy="680484"/>
          </a:xfrm>
          <a:prstGeom prst="downArrow">
            <a:avLst>
              <a:gd name="adj1" fmla="val 36047"/>
              <a:gd name="adj2" fmla="val 73256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4A9CA3D-95C3-654F-9B94-6EC8F3C316E5}"/>
              </a:ext>
            </a:extLst>
          </p:cNvPr>
          <p:cNvSpPr txBox="1"/>
          <p:nvPr/>
        </p:nvSpPr>
        <p:spPr>
          <a:xfrm>
            <a:off x="506539" y="4111165"/>
            <a:ext cx="6216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User submits jobs and tasks by interfacing with the Spark Context. Spark Context creates an instance of the Spark “run me” app. Creates DAGs.</a:t>
            </a:r>
          </a:p>
        </p:txBody>
      </p:sp>
    </p:spTree>
    <p:extLst>
      <p:ext uri="{BB962C8B-B14F-4D97-AF65-F5344CB8AC3E}">
        <p14:creationId xmlns:p14="http://schemas.microsoft.com/office/powerpoint/2010/main" val="1644591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Who manages all of this?</a:t>
            </a:r>
            <a:endParaRPr lang="en-US"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2C755516-434A-0F45-B38A-BCC130BE5D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555" y="1338276"/>
            <a:ext cx="6371745" cy="2772889"/>
          </a:xfrm>
          <a:prstGeom prst="rect">
            <a:avLst/>
          </a:prstGeom>
        </p:spPr>
      </p:pic>
      <p:sp>
        <p:nvSpPr>
          <p:cNvPr id="3" name="Down Arrow 2">
            <a:extLst>
              <a:ext uri="{FF2B5EF4-FFF2-40B4-BE49-F238E27FC236}">
                <a16:creationId xmlns:a16="http://schemas.microsoft.com/office/drawing/2014/main" xmlns="" id="{3FD5A1C6-B5A6-4D4E-B211-C7B260F899AD}"/>
              </a:ext>
            </a:extLst>
          </p:cNvPr>
          <p:cNvSpPr/>
          <p:nvPr/>
        </p:nvSpPr>
        <p:spPr>
          <a:xfrm flipV="1">
            <a:off x="3386399" y="3194205"/>
            <a:ext cx="457200" cy="680484"/>
          </a:xfrm>
          <a:prstGeom prst="downArrow">
            <a:avLst>
              <a:gd name="adj1" fmla="val 36047"/>
              <a:gd name="adj2" fmla="val 73256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4A9CA3D-95C3-654F-9B94-6EC8F3C316E5}"/>
              </a:ext>
            </a:extLst>
          </p:cNvPr>
          <p:cNvSpPr txBox="1"/>
          <p:nvPr/>
        </p:nvSpPr>
        <p:spPr>
          <a:xfrm>
            <a:off x="506539" y="4111165"/>
            <a:ext cx="6216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Figures out where/how the data is distributed, tracks tasks, executes DAG instructions, looks for node failures, etc. Hadoop YARN is a common cluster manager. </a:t>
            </a:r>
          </a:p>
        </p:txBody>
      </p:sp>
    </p:spTree>
    <p:extLst>
      <p:ext uri="{BB962C8B-B14F-4D97-AF65-F5344CB8AC3E}">
        <p14:creationId xmlns:p14="http://schemas.microsoft.com/office/powerpoint/2010/main" val="1993412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18317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RDDs</a:t>
            </a:r>
            <a:endParaRPr dirty="0"/>
          </a:p>
        </p:txBody>
      </p:sp>
      <p:cxnSp>
        <p:nvCxnSpPr>
          <p:cNvPr id="71" name="Google Shape;71;p15"/>
          <p:cNvCxnSpPr/>
          <p:nvPr/>
        </p:nvCxnSpPr>
        <p:spPr>
          <a:xfrm>
            <a:off x="1213950" y="34672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15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557681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Spark?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6695929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Spark looks at Hadoop and says, “hey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, that’s neat… but what if we made everything way faster?”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combines some of the principles we discussed in DASK and the storage mechanisms of HDFS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Resilient Distributed Datasets (RDDs)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699" y="1338276"/>
            <a:ext cx="6854644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 base unit in Spark. We’l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l rarely work with them directly, but we need to understand how they work. 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It’s a metho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 of taking a dataset and putting it onto several different computers RAM in a nice way.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Hadoop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400" b="0" i="0" u="none" strike="noStrike" cap="none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HDFS distributes 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to disk, </a:t>
            </a:r>
            <a:r>
              <a:rPr lang="en-US" sz="2400" b="0" i="0" u="none" strike="noStrike" cap="none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Spark RDD 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distributes t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o RAM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1366354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3A27EFD-50B6-4745-A7C2-5EDE0E236E00}"/>
              </a:ext>
            </a:extLst>
          </p:cNvPr>
          <p:cNvSpPr txBox="1"/>
          <p:nvPr/>
        </p:nvSpPr>
        <p:spPr>
          <a:xfrm>
            <a:off x="318977" y="917373"/>
            <a:ext cx="1584251" cy="39703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RDD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5530D29A-A94B-5C45-8548-B01087626977}"/>
              </a:ext>
            </a:extLst>
          </p:cNvPr>
          <p:cNvSpPr txBox="1"/>
          <p:nvPr/>
        </p:nvSpPr>
        <p:spPr>
          <a:xfrm>
            <a:off x="2251313" y="917373"/>
            <a:ext cx="1584251" cy="39703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PARTITIONS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2F6F226-70F9-3247-9231-99054D5874D8}"/>
              </a:ext>
            </a:extLst>
          </p:cNvPr>
          <p:cNvSpPr txBox="1"/>
          <p:nvPr/>
        </p:nvSpPr>
        <p:spPr>
          <a:xfrm>
            <a:off x="691763" y="167242"/>
            <a:ext cx="764120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Spark partitions </a:t>
            </a:r>
            <a:r>
              <a:rPr lang="en-US" sz="2000" dirty="0"/>
              <a:t>data to fit it into the RAM of worker nodes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0EA7F2E6-671F-0341-BF5D-893DDAF33468}"/>
              </a:ext>
            </a:extLst>
          </p:cNvPr>
          <p:cNvSpPr/>
          <p:nvPr/>
        </p:nvSpPr>
        <p:spPr>
          <a:xfrm>
            <a:off x="7760474" y="2292568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9CB29C71-F27A-2B4C-956B-C931F7605796}"/>
              </a:ext>
            </a:extLst>
          </p:cNvPr>
          <p:cNvSpPr/>
          <p:nvPr/>
        </p:nvSpPr>
        <p:spPr>
          <a:xfrm>
            <a:off x="6124257" y="2292568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5779F93C-7416-7D47-967E-CC22A89D29AB}"/>
              </a:ext>
            </a:extLst>
          </p:cNvPr>
          <p:cNvSpPr/>
          <p:nvPr/>
        </p:nvSpPr>
        <p:spPr>
          <a:xfrm>
            <a:off x="6124257" y="380431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8138CECD-3DE7-C348-B55C-6C9DA5265BE2}"/>
              </a:ext>
            </a:extLst>
          </p:cNvPr>
          <p:cNvSpPr/>
          <p:nvPr/>
        </p:nvSpPr>
        <p:spPr>
          <a:xfrm>
            <a:off x="6124257" y="780826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0C187F7-58A9-2E4D-97DF-BE8B4785A57F}"/>
              </a:ext>
            </a:extLst>
          </p:cNvPr>
          <p:cNvSpPr/>
          <p:nvPr/>
        </p:nvSpPr>
        <p:spPr>
          <a:xfrm>
            <a:off x="6236868" y="846528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E6ACEAB-556F-ED4B-8F70-8028DBFF95BC}"/>
              </a:ext>
            </a:extLst>
          </p:cNvPr>
          <p:cNvSpPr/>
          <p:nvPr/>
        </p:nvSpPr>
        <p:spPr>
          <a:xfrm>
            <a:off x="6236868" y="2389339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4BE5B653-02FD-4F45-AF30-08F746631ED6}"/>
              </a:ext>
            </a:extLst>
          </p:cNvPr>
          <p:cNvSpPr/>
          <p:nvPr/>
        </p:nvSpPr>
        <p:spPr>
          <a:xfrm>
            <a:off x="6250737" y="3902575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5F0DA5F0-EF81-A247-8C5A-2D78B0C62FCF}"/>
              </a:ext>
            </a:extLst>
          </p:cNvPr>
          <p:cNvSpPr/>
          <p:nvPr/>
        </p:nvSpPr>
        <p:spPr>
          <a:xfrm>
            <a:off x="7884762" y="234566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58C594B-00DA-1246-BC33-088B62DAF222}"/>
              </a:ext>
            </a:extLst>
          </p:cNvPr>
          <p:cNvSpPr/>
          <p:nvPr/>
        </p:nvSpPr>
        <p:spPr>
          <a:xfrm>
            <a:off x="2934322" y="140056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52B2881E-72A2-414A-9E49-E18F31AFFE5E}"/>
              </a:ext>
            </a:extLst>
          </p:cNvPr>
          <p:cNvSpPr/>
          <p:nvPr/>
        </p:nvSpPr>
        <p:spPr>
          <a:xfrm>
            <a:off x="2934320" y="2351478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2A17AE2D-1E97-664F-99AD-3EF2AE6B98E1}"/>
              </a:ext>
            </a:extLst>
          </p:cNvPr>
          <p:cNvSpPr/>
          <p:nvPr/>
        </p:nvSpPr>
        <p:spPr>
          <a:xfrm>
            <a:off x="2934320" y="425329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0F7DA684-F877-A34C-9E46-F402BA0A5694}"/>
              </a:ext>
            </a:extLst>
          </p:cNvPr>
          <p:cNvSpPr/>
          <p:nvPr/>
        </p:nvSpPr>
        <p:spPr>
          <a:xfrm>
            <a:off x="2934323" y="330238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F4C79D4A-3DFE-A54F-8E00-C28220406784}"/>
              </a:ext>
            </a:extLst>
          </p:cNvPr>
          <p:cNvSpPr/>
          <p:nvPr/>
        </p:nvSpPr>
        <p:spPr>
          <a:xfrm>
            <a:off x="689609" y="2565433"/>
            <a:ext cx="852361" cy="81328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xmlns="" id="{A41352EA-1631-FB46-899B-36FF92792E00}"/>
              </a:ext>
            </a:extLst>
          </p:cNvPr>
          <p:cNvSpPr/>
          <p:nvPr/>
        </p:nvSpPr>
        <p:spPr>
          <a:xfrm>
            <a:off x="4265080" y="2075535"/>
            <a:ext cx="1613562" cy="14408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INTO RAM</a:t>
            </a:r>
          </a:p>
        </p:txBody>
      </p:sp>
    </p:spTree>
    <p:extLst>
      <p:ext uri="{BB962C8B-B14F-4D97-AF65-F5344CB8AC3E}">
        <p14:creationId xmlns:p14="http://schemas.microsoft.com/office/powerpoint/2010/main" val="1435859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Resilient Distributed Datasets (RDDs)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699" y="1338276"/>
            <a:ext cx="6854644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RDDs serialize the dataset, partition it, and then send it to multiple machines.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 have to manage the number of partitions.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If you have 1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,000 computers, but only allow for 4 partitions, you aren’t using all of your hardware.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RDDs are immutable to make sure we don’t break things while they’re split up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5552605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1342627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Getting to know Spark</a:t>
            </a:r>
            <a:endParaRPr dirty="0"/>
          </a:p>
        </p:txBody>
      </p:sp>
      <p:cxnSp>
        <p:nvCxnSpPr>
          <p:cNvPr id="72" name="Google Shape;72;p15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419418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Spark 2.0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699" y="1338276"/>
            <a:ext cx="6854644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We’ll be using Spark 2.0, which hides the RDDs behind </a:t>
            </a:r>
            <a:r>
              <a:rPr lang="en-US" sz="2400" b="0" i="0" u="none" strike="noStrike" cap="none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DataFrames</a:t>
            </a:r>
            <a:r>
              <a:rPr lang="en-US" sz="2400" b="0" i="0" u="none" strike="noStrike" cap="none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So RDDs are the backbone, but we’ll usually interact with them through a 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DataFrame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or SQL API.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0926011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Spark API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699" y="1338276"/>
            <a:ext cx="6854644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Sparks API also uses lazy evaluation like </a:t>
            </a:r>
            <a:r>
              <a:rPr lang="en-US" sz="2400" b="0" i="0" u="none" strike="noStrike" cap="none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Dask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. 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There are two types of behaviors: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Transformations (don’t happen right away)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Actions (cause the whole DAG to execute)</a:t>
            </a:r>
            <a:endParaRPr lang="en-US" sz="20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124363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Spark API – A few examples</a:t>
            </a:r>
            <a:endParaRPr lang="en-US"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FBB2213F-9A7C-C34C-8CA5-EEBAD445C8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786690"/>
              </p:ext>
            </p:extLst>
          </p:nvPr>
        </p:nvGraphicFramePr>
        <p:xfrm>
          <a:off x="827088" y="1558607"/>
          <a:ext cx="6710362" cy="2308860"/>
        </p:xfrm>
        <a:graphic>
          <a:graphicData uri="http://schemas.openxmlformats.org/drawingml/2006/table">
            <a:tbl>
              <a:tblPr/>
              <a:tblGrid>
                <a:gridCol w="3355181">
                  <a:extLst>
                    <a:ext uri="{9D8B030D-6E8A-4147-A177-3AD203B41FA5}">
                      <a16:colId xmlns:a16="http://schemas.microsoft.com/office/drawing/2014/main" xmlns="" val="387553608"/>
                    </a:ext>
                  </a:extLst>
                </a:gridCol>
                <a:gridCol w="3355181">
                  <a:extLst>
                    <a:ext uri="{9D8B030D-6E8A-4147-A177-3AD203B41FA5}">
                      <a16:colId xmlns:a16="http://schemas.microsoft.com/office/drawing/2014/main" xmlns="" val="13391238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effectLst/>
                        </a:rPr>
                        <a:t>Transformations: </a:t>
                      </a:r>
                      <a:r>
                        <a:rPr lang="en-US" b="1" i="1" dirty="0">
                          <a:effectLst/>
                        </a:rPr>
                        <a:t>lazy</a:t>
                      </a:r>
                      <a:endParaRPr lang="en-US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effectLst/>
                        </a:rPr>
                        <a:t>Actions: </a:t>
                      </a:r>
                      <a:r>
                        <a:rPr lang="en-US" b="1" i="1" dirty="0">
                          <a:effectLst/>
                        </a:rPr>
                        <a:t>executing</a:t>
                      </a:r>
                      <a:endParaRPr lang="en-US" b="1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218308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map(</a:t>
                      </a:r>
                      <a:r>
                        <a:rPr lang="en-US" b="1" dirty="0" err="1">
                          <a:effectLst/>
                        </a:rPr>
                        <a:t>func</a:t>
                      </a:r>
                      <a:r>
                        <a:rPr lang="en-US" b="1" dirty="0">
                          <a:effectLst/>
                        </a:rPr>
                        <a:t>):</a:t>
                      </a:r>
                      <a:r>
                        <a:rPr lang="en-US" dirty="0">
                          <a:effectLst/>
                        </a:rPr>
                        <a:t> pass each element of source through </a:t>
                      </a:r>
                      <a:r>
                        <a:rPr lang="en-US" dirty="0" err="1">
                          <a:effectLst/>
                        </a:rPr>
                        <a:t>func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reduce(</a:t>
                      </a:r>
                      <a:r>
                        <a:rPr lang="en-US" b="1" dirty="0" err="1">
                          <a:effectLst/>
                        </a:rPr>
                        <a:t>func</a:t>
                      </a:r>
                      <a:r>
                        <a:rPr lang="en-US" b="1" dirty="0">
                          <a:effectLst/>
                        </a:rPr>
                        <a:t>):</a:t>
                      </a:r>
                      <a:r>
                        <a:rPr lang="en-US" dirty="0">
                          <a:effectLst/>
                        </a:rPr>
                        <a:t> aggregate elements with </a:t>
                      </a:r>
                      <a:r>
                        <a:rPr lang="en-US" dirty="0" err="1">
                          <a:effectLst/>
                        </a:rPr>
                        <a:t>func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160714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filter(</a:t>
                      </a:r>
                      <a:r>
                        <a:rPr lang="en-US" b="1" dirty="0" err="1">
                          <a:effectLst/>
                        </a:rPr>
                        <a:t>func</a:t>
                      </a:r>
                      <a:r>
                        <a:rPr lang="en-US" b="1" dirty="0">
                          <a:effectLst/>
                        </a:rPr>
                        <a:t>):</a:t>
                      </a:r>
                      <a:r>
                        <a:rPr lang="en-US" dirty="0">
                          <a:effectLst/>
                        </a:rPr>
                        <a:t> select elements of the source for which </a:t>
                      </a:r>
                      <a:r>
                        <a:rPr lang="en-US" dirty="0" err="1">
                          <a:effectLst/>
                        </a:rPr>
                        <a:t>func</a:t>
                      </a:r>
                      <a:r>
                        <a:rPr lang="en-US" dirty="0">
                          <a:effectLst/>
                        </a:rPr>
                        <a:t> returns true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take(n):</a:t>
                      </a:r>
                      <a:r>
                        <a:rPr lang="en-US">
                          <a:effectLst/>
                        </a:rPr>
                        <a:t> copy top n elements to driver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18386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distinct():</a:t>
                      </a:r>
                      <a:r>
                        <a:rPr lang="en-US" dirty="0">
                          <a:effectLst/>
                        </a:rPr>
                        <a:t> return duplicate-free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collect():</a:t>
                      </a:r>
                      <a:r>
                        <a:rPr lang="en-US">
                          <a:effectLst/>
                        </a:rPr>
                        <a:t> copy all elements to driver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48147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sample(</a:t>
                      </a:r>
                      <a:r>
                        <a:rPr lang="en-US" b="1" dirty="0" err="1">
                          <a:effectLst/>
                        </a:rPr>
                        <a:t>withReplacement</a:t>
                      </a:r>
                      <a:r>
                        <a:rPr lang="en-US" b="1" dirty="0">
                          <a:effectLst/>
                        </a:rPr>
                        <a:t>, fraction [seed]):</a:t>
                      </a:r>
                      <a:r>
                        <a:rPr lang="en-US" dirty="0">
                          <a:effectLst/>
                        </a:rPr>
                        <a:t> sample with or without replacement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foreach(</a:t>
                      </a:r>
                      <a:r>
                        <a:rPr lang="en-US" b="1" dirty="0" err="1">
                          <a:effectLst/>
                        </a:rPr>
                        <a:t>func</a:t>
                      </a:r>
                      <a:r>
                        <a:rPr lang="en-US" b="1" dirty="0">
                          <a:effectLst/>
                        </a:rPr>
                        <a:t>):</a:t>
                      </a:r>
                      <a:r>
                        <a:rPr lang="en-US" dirty="0">
                          <a:effectLst/>
                        </a:rPr>
                        <a:t> apply provided </a:t>
                      </a:r>
                      <a:r>
                        <a:rPr lang="en-US" dirty="0" err="1">
                          <a:effectLst/>
                        </a:rPr>
                        <a:t>func</a:t>
                      </a:r>
                      <a:r>
                        <a:rPr lang="en-US" dirty="0">
                          <a:effectLst/>
                        </a:rPr>
                        <a:t> to each element of RDD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866053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xmlns="" id="{ED4398A9-29A8-C04B-B61C-62CF61A50E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15589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30503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Spark API – A few examples</a:t>
            </a:r>
            <a:endParaRPr lang="en-US"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FBB2213F-9A7C-C34C-8CA5-EEBAD445C8E4}"/>
              </a:ext>
            </a:extLst>
          </p:cNvPr>
          <p:cNvGraphicFramePr>
            <a:graphicFrameLocks noGrp="1"/>
          </p:cNvGraphicFramePr>
          <p:nvPr/>
        </p:nvGraphicFramePr>
        <p:xfrm>
          <a:off x="827088" y="1558607"/>
          <a:ext cx="6710362" cy="2308860"/>
        </p:xfrm>
        <a:graphic>
          <a:graphicData uri="http://schemas.openxmlformats.org/drawingml/2006/table">
            <a:tbl>
              <a:tblPr/>
              <a:tblGrid>
                <a:gridCol w="3355181">
                  <a:extLst>
                    <a:ext uri="{9D8B030D-6E8A-4147-A177-3AD203B41FA5}">
                      <a16:colId xmlns:a16="http://schemas.microsoft.com/office/drawing/2014/main" xmlns="" val="387553608"/>
                    </a:ext>
                  </a:extLst>
                </a:gridCol>
                <a:gridCol w="3355181">
                  <a:extLst>
                    <a:ext uri="{9D8B030D-6E8A-4147-A177-3AD203B41FA5}">
                      <a16:colId xmlns:a16="http://schemas.microsoft.com/office/drawing/2014/main" xmlns="" val="13391238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effectLst/>
                        </a:rPr>
                        <a:t>Transformations: </a:t>
                      </a:r>
                      <a:r>
                        <a:rPr lang="en-US" b="1" i="1" dirty="0">
                          <a:effectLst/>
                        </a:rPr>
                        <a:t>lazy</a:t>
                      </a:r>
                      <a:endParaRPr lang="en-US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effectLst/>
                        </a:rPr>
                        <a:t>Actions: </a:t>
                      </a:r>
                      <a:r>
                        <a:rPr lang="en-US" b="1" i="1" dirty="0">
                          <a:effectLst/>
                        </a:rPr>
                        <a:t>executing</a:t>
                      </a:r>
                      <a:endParaRPr lang="en-US" b="1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218308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map(</a:t>
                      </a:r>
                      <a:r>
                        <a:rPr lang="en-US" b="1" dirty="0" err="1">
                          <a:effectLst/>
                        </a:rPr>
                        <a:t>func</a:t>
                      </a:r>
                      <a:r>
                        <a:rPr lang="en-US" b="1" dirty="0">
                          <a:effectLst/>
                        </a:rPr>
                        <a:t>):</a:t>
                      </a:r>
                      <a:r>
                        <a:rPr lang="en-US" dirty="0">
                          <a:effectLst/>
                        </a:rPr>
                        <a:t> pass each element of source through </a:t>
                      </a:r>
                      <a:r>
                        <a:rPr lang="en-US" dirty="0" err="1">
                          <a:effectLst/>
                        </a:rPr>
                        <a:t>func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reduce(</a:t>
                      </a:r>
                      <a:r>
                        <a:rPr lang="en-US" b="1" dirty="0" err="1">
                          <a:effectLst/>
                        </a:rPr>
                        <a:t>func</a:t>
                      </a:r>
                      <a:r>
                        <a:rPr lang="en-US" b="1" dirty="0">
                          <a:effectLst/>
                        </a:rPr>
                        <a:t>):</a:t>
                      </a:r>
                      <a:r>
                        <a:rPr lang="en-US" dirty="0">
                          <a:effectLst/>
                        </a:rPr>
                        <a:t> aggregate elements with </a:t>
                      </a:r>
                      <a:r>
                        <a:rPr lang="en-US" dirty="0" err="1">
                          <a:effectLst/>
                        </a:rPr>
                        <a:t>func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160714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filter(</a:t>
                      </a:r>
                      <a:r>
                        <a:rPr lang="en-US" b="1" dirty="0" err="1">
                          <a:effectLst/>
                        </a:rPr>
                        <a:t>func</a:t>
                      </a:r>
                      <a:r>
                        <a:rPr lang="en-US" b="1" dirty="0">
                          <a:effectLst/>
                        </a:rPr>
                        <a:t>):</a:t>
                      </a:r>
                      <a:r>
                        <a:rPr lang="en-US" dirty="0">
                          <a:effectLst/>
                        </a:rPr>
                        <a:t> select elements of the source for which </a:t>
                      </a:r>
                      <a:r>
                        <a:rPr lang="en-US" dirty="0" err="1">
                          <a:effectLst/>
                        </a:rPr>
                        <a:t>func</a:t>
                      </a:r>
                      <a:r>
                        <a:rPr lang="en-US" dirty="0">
                          <a:effectLst/>
                        </a:rPr>
                        <a:t> returns true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take(n):</a:t>
                      </a:r>
                      <a:r>
                        <a:rPr lang="en-US">
                          <a:effectLst/>
                        </a:rPr>
                        <a:t> copy top n elements to driver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18386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distinct():</a:t>
                      </a:r>
                      <a:r>
                        <a:rPr lang="en-US" dirty="0">
                          <a:effectLst/>
                        </a:rPr>
                        <a:t> return duplicate-free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collect():</a:t>
                      </a:r>
                      <a:r>
                        <a:rPr lang="en-US">
                          <a:effectLst/>
                        </a:rPr>
                        <a:t> copy all elements to driver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48147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sample(</a:t>
                      </a:r>
                      <a:r>
                        <a:rPr lang="en-US" b="1" dirty="0" err="1">
                          <a:effectLst/>
                        </a:rPr>
                        <a:t>withReplacement</a:t>
                      </a:r>
                      <a:r>
                        <a:rPr lang="en-US" b="1" dirty="0">
                          <a:effectLst/>
                        </a:rPr>
                        <a:t>, fraction [seed]):</a:t>
                      </a:r>
                      <a:r>
                        <a:rPr lang="en-US" dirty="0">
                          <a:effectLst/>
                        </a:rPr>
                        <a:t> sample with or without replacement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foreach(</a:t>
                      </a:r>
                      <a:r>
                        <a:rPr lang="en-US" b="1" dirty="0" err="1">
                          <a:effectLst/>
                        </a:rPr>
                        <a:t>func</a:t>
                      </a:r>
                      <a:r>
                        <a:rPr lang="en-US" b="1" dirty="0">
                          <a:effectLst/>
                        </a:rPr>
                        <a:t>):</a:t>
                      </a:r>
                      <a:r>
                        <a:rPr lang="en-US" dirty="0">
                          <a:effectLst/>
                        </a:rPr>
                        <a:t> apply provided </a:t>
                      </a:r>
                      <a:r>
                        <a:rPr lang="en-US" dirty="0" err="1">
                          <a:effectLst/>
                        </a:rPr>
                        <a:t>func</a:t>
                      </a:r>
                      <a:r>
                        <a:rPr lang="en-US" dirty="0">
                          <a:effectLst/>
                        </a:rPr>
                        <a:t> to each element of RDD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866053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xmlns="" id="{ED4398A9-29A8-C04B-B61C-62CF61A50E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15589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D6B645-9B6A-9F4E-8ADE-2C476A68519F}"/>
              </a:ext>
            </a:extLst>
          </p:cNvPr>
          <p:cNvSpPr txBox="1"/>
          <p:nvPr/>
        </p:nvSpPr>
        <p:spPr>
          <a:xfrm>
            <a:off x="744279" y="3867467"/>
            <a:ext cx="33279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Prepares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D937080-B6FA-4C4F-9C5B-A9CF83CE3722}"/>
              </a:ext>
            </a:extLst>
          </p:cNvPr>
          <p:cNvSpPr txBox="1"/>
          <p:nvPr/>
        </p:nvSpPr>
        <p:spPr>
          <a:xfrm>
            <a:off x="4209459" y="3867467"/>
            <a:ext cx="33279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Does a Calculation</a:t>
            </a:r>
          </a:p>
        </p:txBody>
      </p:sp>
    </p:spTree>
    <p:extLst>
      <p:ext uri="{BB962C8B-B14F-4D97-AF65-F5344CB8AC3E}">
        <p14:creationId xmlns:p14="http://schemas.microsoft.com/office/powerpoint/2010/main" val="12842498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Spark API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699" y="1338276"/>
            <a:ext cx="6854644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Spark uses this lazy evaluation to properly build DAGs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We’ll dive into the API more in a notebook with some hands on examples</a:t>
            </a:r>
            <a:endParaRPr lang="en-US" sz="20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868242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Spark API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699" y="1338276"/>
            <a:ext cx="6854644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Spark is </a:t>
            </a:r>
            <a:r>
              <a:rPr lang="en-US" sz="2400" b="0" i="0" u="none" strike="noStrike" cap="none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written 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in </a:t>
            </a:r>
            <a:r>
              <a:rPr lang="en-US" sz="2400" b="0" i="0" u="none" strike="noStrike" cap="none" dirty="0" err="1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Scala</a:t>
            </a:r>
            <a:r>
              <a:rPr lang="en-US" sz="2400" b="0" i="0" u="none" strike="noStrike" cap="none" dirty="0" smtClean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, a cousin of Java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To use Python we have to use a wrapper called “</a:t>
            </a:r>
            <a:r>
              <a:rPr lang="en-US" sz="2400" b="0" i="0" u="none" strike="noStrike" cap="none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PySpark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”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Behind the scenes, all the code becomes DAGs anyway, so 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PySpark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doesn’t make the performance any worse*</a:t>
            </a:r>
            <a:endParaRPr lang="en-US" sz="20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9CCDBCE-A811-924F-B54A-261A2F1CEDB5}"/>
              </a:ext>
            </a:extLst>
          </p:cNvPr>
          <p:cNvSpPr txBox="1"/>
          <p:nvPr/>
        </p:nvSpPr>
        <p:spPr>
          <a:xfrm>
            <a:off x="148856" y="4835723"/>
            <a:ext cx="6868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* Except when you use User-Defined Functions that actually execute in Python</a:t>
            </a:r>
          </a:p>
        </p:txBody>
      </p:sp>
    </p:spTree>
    <p:extLst>
      <p:ext uri="{BB962C8B-B14F-4D97-AF65-F5344CB8AC3E}">
        <p14:creationId xmlns:p14="http://schemas.microsoft.com/office/powerpoint/2010/main" val="3499654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Spark?</a:t>
            </a:r>
            <a:endParaRPr lang="en-US"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DDD451F-1CD9-1343-9256-7F5F6DF105F3}"/>
              </a:ext>
            </a:extLst>
          </p:cNvPr>
          <p:cNvSpPr/>
          <p:nvPr/>
        </p:nvSpPr>
        <p:spPr>
          <a:xfrm>
            <a:off x="731520" y="3640974"/>
            <a:ext cx="5660969" cy="69826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SPARK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D35AC0D-4B69-8948-BACE-2D7061A81548}"/>
              </a:ext>
            </a:extLst>
          </p:cNvPr>
          <p:cNvSpPr/>
          <p:nvPr/>
        </p:nvSpPr>
        <p:spPr>
          <a:xfrm>
            <a:off x="731520" y="1770611"/>
            <a:ext cx="1288472" cy="178723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SPARK SQL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4B14119-8CF0-D94C-B9F7-0272F1F85118}"/>
              </a:ext>
            </a:extLst>
          </p:cNvPr>
          <p:cNvSpPr/>
          <p:nvPr/>
        </p:nvSpPr>
        <p:spPr>
          <a:xfrm>
            <a:off x="2189019" y="1770611"/>
            <a:ext cx="1288472" cy="178723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SPARK STREAMING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D1ECB44D-EEF6-F142-89A7-63B0A12089C4}"/>
              </a:ext>
            </a:extLst>
          </p:cNvPr>
          <p:cNvSpPr/>
          <p:nvPr/>
        </p:nvSpPr>
        <p:spPr>
          <a:xfrm>
            <a:off x="3646518" y="1770611"/>
            <a:ext cx="1288472" cy="178723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SPARK MACHINE LEARNING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BBA9040F-AF18-B24D-84DE-5084EC2CFCFC}"/>
              </a:ext>
            </a:extLst>
          </p:cNvPr>
          <p:cNvSpPr/>
          <p:nvPr/>
        </p:nvSpPr>
        <p:spPr>
          <a:xfrm>
            <a:off x="5104017" y="1770611"/>
            <a:ext cx="1288472" cy="178723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SPARK GRAPHX</a:t>
            </a:r>
          </a:p>
        </p:txBody>
      </p:sp>
    </p:spTree>
    <p:extLst>
      <p:ext uri="{BB962C8B-B14F-4D97-AF65-F5344CB8AC3E}">
        <p14:creationId xmlns:p14="http://schemas.microsoft.com/office/powerpoint/2010/main" val="17824469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General Spark Flow for Users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699" y="1338276"/>
            <a:ext cx="6854644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Create the Spark Context 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Choose interactive mode or job submissions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Load data into a </a:t>
            </a:r>
            <a:r>
              <a:rPr lang="en-US" sz="2400" b="0" i="0" u="none" strike="noStrike" cap="none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DataFrame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(it creat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es RDDs)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Do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analysis with lazy evaluations/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SparkSQL</a:t>
            </a:r>
            <a:endParaRPr lang="en-US" sz="20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4785416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699" y="292625"/>
            <a:ext cx="72586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General Spark Flow for Users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698" y="1338276"/>
            <a:ext cx="7003501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(Optional) Create a Spark Cluster and Manager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Create the Spark Context 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Choose interactive mode or job submissions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Load data into a </a:t>
            </a:r>
            <a:r>
              <a:rPr lang="en-US" sz="2400" b="0" i="0" u="none" strike="noStrike" cap="none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DataFrame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(it creat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es RDDs)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Do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analysis with lazy evaluations/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SparkSQL</a:t>
            </a:r>
            <a:endParaRPr lang="en-US" sz="20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7742425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9ED9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 descr="METIS-BLACK.png"/>
          <p:cNvPicPr preferRelativeResize="0"/>
          <p:nvPr/>
        </p:nvPicPr>
        <p:blipFill rotWithShape="1">
          <a:blip r:embed="rId3">
            <a:alphaModFix amt="5000"/>
          </a:blip>
          <a:srcRect/>
          <a:stretch/>
        </p:blipFill>
        <p:spPr>
          <a:xfrm>
            <a:off x="2539558" y="0"/>
            <a:ext cx="406487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311700" y="19841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None/>
            </a:pPr>
            <a:r>
              <a:rPr lang="en" sz="6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QUESTIONS?</a:t>
            </a:r>
            <a:endParaRPr/>
          </a:p>
        </p:txBody>
      </p:sp>
      <p:cxnSp>
        <p:nvCxnSpPr>
          <p:cNvPr id="128" name="Google Shape;128;p21"/>
          <p:cNvCxnSpPr/>
          <p:nvPr/>
        </p:nvCxnSpPr>
        <p:spPr>
          <a:xfrm>
            <a:off x="1213950" y="36196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1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Why is it fast?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74320"/>
            <a:ext cx="6787369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Roughly speaking, Spark does two fast things: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dirty="0">
                <a:solidFill>
                  <a:srgbClr val="434343"/>
                </a:solidFill>
                <a:latin typeface="Proxima Nova"/>
                <a:sym typeface="Proxima Nova"/>
              </a:rPr>
              <a:t>It employs a REALLY good project manager that coordinates all tasks efficiently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dirty="0">
                <a:solidFill>
                  <a:srgbClr val="434343"/>
                </a:solidFill>
                <a:latin typeface="Proxima Nova"/>
                <a:sym typeface="Proxima Nova"/>
              </a:rPr>
              <a:t>It uses RAM wherever possible instead of hard drive I/O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These two components make Spark between 10x (worst case) and 100x (best case) faster than Hadoop.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0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010287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Directed Acyclic Graphs (DAGs)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6787369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DAGs are the project managers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dirty="0">
                <a:solidFill>
                  <a:srgbClr val="434343"/>
                </a:solidFill>
                <a:latin typeface="Proxima Nova"/>
                <a:sym typeface="Proxima Nova"/>
              </a:rPr>
              <a:t>If given a task to complete that has 60 steps, Spark doesn’t start until a DAG is created that maps out the most efficient way to do all the things.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083728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1;p17">
            <a:extLst>
              <a:ext uri="{FF2B5EF4-FFF2-40B4-BE49-F238E27FC236}">
                <a16:creationId xmlns:a16="http://schemas.microsoft.com/office/drawing/2014/main" xmlns="" id="{4550D981-9504-CC48-9869-5FDDA47D58E0}"/>
              </a:ext>
            </a:extLst>
          </p:cNvPr>
          <p:cNvSpPr txBox="1">
            <a:spLocks/>
          </p:cNvSpPr>
          <p:nvPr/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R="0" lvl="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pPr>
              <a:buSzPts val="700"/>
              <a:buFont typeface="Proxima Nova"/>
              <a:buNone/>
            </a:pPr>
            <a:r>
              <a:rPr lang="en-US" b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Directed Acyclic Graphs (DAGs)</a:t>
            </a:r>
            <a:endParaRPr lang="en-US" dirty="0"/>
          </a:p>
        </p:txBody>
      </p:sp>
      <p:sp>
        <p:nvSpPr>
          <p:cNvPr id="6" name="Google Shape;92;p17">
            <a:extLst>
              <a:ext uri="{FF2B5EF4-FFF2-40B4-BE49-F238E27FC236}">
                <a16:creationId xmlns:a16="http://schemas.microsoft.com/office/drawing/2014/main" xmlns="" id="{4F900F91-8CED-2340-B185-1E4272E666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1315" y="1053163"/>
            <a:ext cx="6787369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Clr>
                <a:srgbClr val="434343"/>
              </a:buClr>
              <a:buSzPts val="2400"/>
            </a:pPr>
            <a:r>
              <a:rPr lang="en-US" sz="2400" b="0" i="0" u="none" strike="noStrike" cap="none" dirty="0">
                <a:solidFill>
                  <a:schemeClr val="accent3">
                    <a:lumMod val="7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Me: </a:t>
            </a:r>
            <a:r>
              <a:rPr lang="en-US" sz="2400" b="0" i="0" u="none" strike="noStrike" cap="none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Hey Spark. I’d like you to filter on column 1 to only rows with values greater than 10, square column 3, then multiply columns 3&amp;4 together, then get the mean of that product.</a:t>
            </a:r>
          </a:p>
          <a:p>
            <a:pPr marL="76200" indent="0">
              <a:buClr>
                <a:srgbClr val="434343"/>
              </a:buClr>
              <a:buSzPts val="2400"/>
            </a:pPr>
            <a:endParaRPr lang="en-US"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r>
              <a:rPr lang="en-US" sz="2400" b="0" i="0" u="none" strike="noStrike" cap="none" dirty="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Spark: </a:t>
            </a:r>
            <a:r>
              <a:rPr lang="en-US" sz="2400" b="0" i="0" u="none" strike="noStrike" cap="none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Sure. Let me look up how many nodes can I use, </a:t>
            </a:r>
            <a:r>
              <a:rPr lang="en-US" sz="2400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h</a:t>
            </a:r>
            <a:r>
              <a:rPr lang="en-US" sz="2400" b="0" i="0" u="none" strike="noStrike" cap="none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ow much RAM on each node, and h</a:t>
            </a:r>
            <a:r>
              <a:rPr lang="en-US" sz="2400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ow many CPUs on each node. Got it. Just a sec.</a:t>
            </a:r>
            <a:endParaRPr lang="en-US" sz="2400" b="0" i="0" u="none" strike="noStrike" cap="none" dirty="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489742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1;p17">
            <a:extLst>
              <a:ext uri="{FF2B5EF4-FFF2-40B4-BE49-F238E27FC236}">
                <a16:creationId xmlns:a16="http://schemas.microsoft.com/office/drawing/2014/main" xmlns="" id="{4550D981-9504-CC48-9869-5FDDA47D58E0}"/>
              </a:ext>
            </a:extLst>
          </p:cNvPr>
          <p:cNvSpPr txBox="1">
            <a:spLocks/>
          </p:cNvSpPr>
          <p:nvPr/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R="0" lvl="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pPr>
              <a:buSzPts val="700"/>
              <a:buFont typeface="Proxima Nova"/>
              <a:buNone/>
            </a:pPr>
            <a:r>
              <a:rPr lang="en-US" b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Directed Acyclic Graphs (DAGs)</a:t>
            </a:r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9BC12D9F-E4D5-E246-8A33-497B6D2A25EF}"/>
              </a:ext>
            </a:extLst>
          </p:cNvPr>
          <p:cNvSpPr/>
          <p:nvPr/>
        </p:nvSpPr>
        <p:spPr>
          <a:xfrm>
            <a:off x="386128" y="2196410"/>
            <a:ext cx="1166226" cy="123790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E0B6D535-2353-694B-A3B8-DBDE3AF92514}"/>
              </a:ext>
            </a:extLst>
          </p:cNvPr>
          <p:cNvSpPr/>
          <p:nvPr/>
        </p:nvSpPr>
        <p:spPr>
          <a:xfrm>
            <a:off x="1913860" y="3338623"/>
            <a:ext cx="1169581" cy="11695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Filter Col 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75C1137F-CC86-5F44-BE6E-490F0F884400}"/>
              </a:ext>
            </a:extLst>
          </p:cNvPr>
          <p:cNvSpPr/>
          <p:nvPr/>
        </p:nvSpPr>
        <p:spPr>
          <a:xfrm>
            <a:off x="1913860" y="1228847"/>
            <a:ext cx="1169582" cy="1169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Square Col 3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D967BFE8-6AAD-5447-9C9F-3F2F340FEA8C}"/>
              </a:ext>
            </a:extLst>
          </p:cNvPr>
          <p:cNvCxnSpPr>
            <a:stCxn id="11" idx="3"/>
            <a:endCxn id="13" idx="2"/>
          </p:cNvCxnSpPr>
          <p:nvPr/>
        </p:nvCxnSpPr>
        <p:spPr>
          <a:xfrm flipV="1">
            <a:off x="1552354" y="1813638"/>
            <a:ext cx="361506" cy="10017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462F3FB8-C95D-B940-9675-83BE3F678DC3}"/>
              </a:ext>
            </a:extLst>
          </p:cNvPr>
          <p:cNvCxnSpPr>
            <a:cxnSpLocks/>
            <a:stCxn id="11" idx="3"/>
            <a:endCxn id="12" idx="2"/>
          </p:cNvCxnSpPr>
          <p:nvPr/>
        </p:nvCxnSpPr>
        <p:spPr>
          <a:xfrm>
            <a:off x="1552354" y="2815363"/>
            <a:ext cx="361506" cy="110805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92;p17">
            <a:extLst>
              <a:ext uri="{FF2B5EF4-FFF2-40B4-BE49-F238E27FC236}">
                <a16:creationId xmlns:a16="http://schemas.microsoft.com/office/drawing/2014/main" xmlns="" id="{8958426D-3EFE-0941-899F-A55DCF53CB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620379" y="1488163"/>
            <a:ext cx="3297921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Clr>
                <a:srgbClr val="434343"/>
              </a:buClr>
              <a:buSzPts val="2400"/>
            </a:pPr>
            <a:r>
              <a:rPr lang="en-US" sz="2400" b="0" i="0" u="none" strike="noStrike" cap="none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This stage can happen simultaneously</a:t>
            </a:r>
            <a:r>
              <a:rPr lang="en-US" sz="2400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, since I don’t need column 1 to change column 3… so let’s do those in parallel first.</a:t>
            </a:r>
            <a:endParaRPr lang="en-US" sz="2400" b="0" i="0" u="none" strike="noStrike" cap="none" dirty="0">
              <a:solidFill>
                <a:schemeClr val="tx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410365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1;p17">
            <a:extLst>
              <a:ext uri="{FF2B5EF4-FFF2-40B4-BE49-F238E27FC236}">
                <a16:creationId xmlns:a16="http://schemas.microsoft.com/office/drawing/2014/main" xmlns="" id="{4550D981-9504-CC48-9869-5FDDA47D58E0}"/>
              </a:ext>
            </a:extLst>
          </p:cNvPr>
          <p:cNvSpPr txBox="1">
            <a:spLocks/>
          </p:cNvSpPr>
          <p:nvPr/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R="0" lvl="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pPr>
              <a:buSzPts val="700"/>
              <a:buFont typeface="Proxima Nova"/>
              <a:buNone/>
            </a:pPr>
            <a:r>
              <a:rPr lang="en-US" b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Directed Acyclic Graphs (DAGs)</a:t>
            </a:r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9BC12D9F-E4D5-E246-8A33-497B6D2A25EF}"/>
              </a:ext>
            </a:extLst>
          </p:cNvPr>
          <p:cNvSpPr/>
          <p:nvPr/>
        </p:nvSpPr>
        <p:spPr>
          <a:xfrm>
            <a:off x="386128" y="2196410"/>
            <a:ext cx="1166226" cy="123790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E0B6D535-2353-694B-A3B8-DBDE3AF92514}"/>
              </a:ext>
            </a:extLst>
          </p:cNvPr>
          <p:cNvSpPr/>
          <p:nvPr/>
        </p:nvSpPr>
        <p:spPr>
          <a:xfrm>
            <a:off x="1913860" y="3338623"/>
            <a:ext cx="1169581" cy="11695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Filter Col 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75C1137F-CC86-5F44-BE6E-490F0F884400}"/>
              </a:ext>
            </a:extLst>
          </p:cNvPr>
          <p:cNvSpPr/>
          <p:nvPr/>
        </p:nvSpPr>
        <p:spPr>
          <a:xfrm>
            <a:off x="1913860" y="1228847"/>
            <a:ext cx="1169582" cy="1169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Square Col 3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D967BFE8-6AAD-5447-9C9F-3F2F340FEA8C}"/>
              </a:ext>
            </a:extLst>
          </p:cNvPr>
          <p:cNvCxnSpPr>
            <a:stCxn id="11" idx="3"/>
            <a:endCxn id="13" idx="2"/>
          </p:cNvCxnSpPr>
          <p:nvPr/>
        </p:nvCxnSpPr>
        <p:spPr>
          <a:xfrm flipV="1">
            <a:off x="1552354" y="1813638"/>
            <a:ext cx="361506" cy="10017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462F3FB8-C95D-B940-9675-83BE3F678DC3}"/>
              </a:ext>
            </a:extLst>
          </p:cNvPr>
          <p:cNvCxnSpPr>
            <a:cxnSpLocks/>
            <a:stCxn id="11" idx="3"/>
            <a:endCxn id="12" idx="2"/>
          </p:cNvCxnSpPr>
          <p:nvPr/>
        </p:nvCxnSpPr>
        <p:spPr>
          <a:xfrm>
            <a:off x="1552354" y="2815363"/>
            <a:ext cx="361506" cy="110805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92;p17">
            <a:extLst>
              <a:ext uri="{FF2B5EF4-FFF2-40B4-BE49-F238E27FC236}">
                <a16:creationId xmlns:a16="http://schemas.microsoft.com/office/drawing/2014/main" xmlns="" id="{8958426D-3EFE-0941-899F-A55DCF53CB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23607" y="1082058"/>
            <a:ext cx="3297921" cy="3466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Clr>
                <a:srgbClr val="434343"/>
              </a:buClr>
              <a:buSzPts val="2400"/>
            </a:pPr>
            <a:r>
              <a:rPr lang="en-US" sz="2400" dirty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The next stage has a requirement from a previous stage, so we have to wait on stage 1 to do stage 2. There’s nothing to be done with column 1 during stage 2. So we wait.</a:t>
            </a:r>
            <a:endParaRPr lang="en-US" sz="2400" b="0" i="0" u="none" strike="noStrike" cap="none" dirty="0">
              <a:solidFill>
                <a:schemeClr val="tx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94BDE970-0DA2-7C4B-8DFF-A7C165962461}"/>
              </a:ext>
            </a:extLst>
          </p:cNvPr>
          <p:cNvSpPr/>
          <p:nvPr/>
        </p:nvSpPr>
        <p:spPr>
          <a:xfrm>
            <a:off x="3814426" y="1813638"/>
            <a:ext cx="1169582" cy="1169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Mult</a:t>
            </a:r>
            <a:r>
              <a:rPr lang="en-US" sz="1800" dirty="0"/>
              <a:t>. Cols 3&amp;4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81D243E4-267E-8249-9D6D-07769AA96FB8}"/>
              </a:ext>
            </a:extLst>
          </p:cNvPr>
          <p:cNvCxnSpPr>
            <a:cxnSpLocks/>
            <a:stCxn id="11" idx="3"/>
            <a:endCxn id="14" idx="2"/>
          </p:cNvCxnSpPr>
          <p:nvPr/>
        </p:nvCxnSpPr>
        <p:spPr>
          <a:xfrm flipV="1">
            <a:off x="1552354" y="2398429"/>
            <a:ext cx="2262072" cy="41693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DDD1FA5-0BFE-5044-941F-F3DC51BC83EA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3083442" y="1813638"/>
            <a:ext cx="730984" cy="58479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52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1;p17">
            <a:extLst>
              <a:ext uri="{FF2B5EF4-FFF2-40B4-BE49-F238E27FC236}">
                <a16:creationId xmlns:a16="http://schemas.microsoft.com/office/drawing/2014/main" xmlns="" id="{4550D981-9504-CC48-9869-5FDDA47D58E0}"/>
              </a:ext>
            </a:extLst>
          </p:cNvPr>
          <p:cNvSpPr txBox="1">
            <a:spLocks/>
          </p:cNvSpPr>
          <p:nvPr/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R="0" lvl="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pPr>
              <a:buSzPts val="700"/>
              <a:buFont typeface="Proxima Nova"/>
              <a:buNone/>
            </a:pPr>
            <a:r>
              <a:rPr lang="en-US" b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Directed Acyclic Graphs (DAGs)</a:t>
            </a:r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9BC12D9F-E4D5-E246-8A33-497B6D2A25EF}"/>
              </a:ext>
            </a:extLst>
          </p:cNvPr>
          <p:cNvSpPr/>
          <p:nvPr/>
        </p:nvSpPr>
        <p:spPr>
          <a:xfrm>
            <a:off x="386128" y="2196410"/>
            <a:ext cx="1166226" cy="123790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E0B6D535-2353-694B-A3B8-DBDE3AF92514}"/>
              </a:ext>
            </a:extLst>
          </p:cNvPr>
          <p:cNvSpPr/>
          <p:nvPr/>
        </p:nvSpPr>
        <p:spPr>
          <a:xfrm>
            <a:off x="1913860" y="3338623"/>
            <a:ext cx="1169581" cy="11695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Filter Col 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75C1137F-CC86-5F44-BE6E-490F0F884400}"/>
              </a:ext>
            </a:extLst>
          </p:cNvPr>
          <p:cNvSpPr/>
          <p:nvPr/>
        </p:nvSpPr>
        <p:spPr>
          <a:xfrm>
            <a:off x="1913860" y="1228847"/>
            <a:ext cx="1169582" cy="1169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Square Col 3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D967BFE8-6AAD-5447-9C9F-3F2F340FEA8C}"/>
              </a:ext>
            </a:extLst>
          </p:cNvPr>
          <p:cNvCxnSpPr>
            <a:stCxn id="11" idx="3"/>
            <a:endCxn id="13" idx="2"/>
          </p:cNvCxnSpPr>
          <p:nvPr/>
        </p:nvCxnSpPr>
        <p:spPr>
          <a:xfrm flipV="1">
            <a:off x="1552354" y="1813638"/>
            <a:ext cx="361506" cy="10017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462F3FB8-C95D-B940-9675-83BE3F678DC3}"/>
              </a:ext>
            </a:extLst>
          </p:cNvPr>
          <p:cNvCxnSpPr>
            <a:cxnSpLocks/>
            <a:stCxn id="11" idx="3"/>
            <a:endCxn id="12" idx="2"/>
          </p:cNvCxnSpPr>
          <p:nvPr/>
        </p:nvCxnSpPr>
        <p:spPr>
          <a:xfrm>
            <a:off x="1552354" y="2815363"/>
            <a:ext cx="361506" cy="110805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94BDE970-0DA2-7C4B-8DFF-A7C165962461}"/>
              </a:ext>
            </a:extLst>
          </p:cNvPr>
          <p:cNvSpPr/>
          <p:nvPr/>
        </p:nvSpPr>
        <p:spPr>
          <a:xfrm>
            <a:off x="3814426" y="1813638"/>
            <a:ext cx="1169582" cy="1169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Mult</a:t>
            </a:r>
            <a:r>
              <a:rPr lang="en-US" sz="1800" dirty="0"/>
              <a:t>. Cols 3&amp;4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81D243E4-267E-8249-9D6D-07769AA96FB8}"/>
              </a:ext>
            </a:extLst>
          </p:cNvPr>
          <p:cNvCxnSpPr>
            <a:cxnSpLocks/>
            <a:stCxn id="11" idx="3"/>
            <a:endCxn id="14" idx="2"/>
          </p:cNvCxnSpPr>
          <p:nvPr/>
        </p:nvCxnSpPr>
        <p:spPr>
          <a:xfrm flipV="1">
            <a:off x="1552354" y="2398429"/>
            <a:ext cx="2262072" cy="41693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DDD1FA5-0BFE-5044-941F-F3DC51BC83EA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3083442" y="1813638"/>
            <a:ext cx="730984" cy="58479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04A39DD-22AC-DA41-83E8-A215222796A3}"/>
              </a:ext>
            </a:extLst>
          </p:cNvPr>
          <p:cNvSpPr/>
          <p:nvPr/>
        </p:nvSpPr>
        <p:spPr>
          <a:xfrm>
            <a:off x="5237361" y="2534224"/>
            <a:ext cx="1169582" cy="1169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Select Rows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233E62F7-1E4F-9B41-824D-29B253A74301}"/>
              </a:ext>
            </a:extLst>
          </p:cNvPr>
          <p:cNvCxnSpPr>
            <a:cxnSpLocks/>
            <a:stCxn id="14" idx="6"/>
            <a:endCxn id="19" idx="2"/>
          </p:cNvCxnSpPr>
          <p:nvPr/>
        </p:nvCxnSpPr>
        <p:spPr>
          <a:xfrm>
            <a:off x="4984008" y="2398429"/>
            <a:ext cx="253353" cy="72058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4126B256-363F-8947-84E4-C71E69F4C860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3083441" y="3119015"/>
            <a:ext cx="2153920" cy="804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2E0805A1-7845-B24E-9325-7798A9179A3C}"/>
              </a:ext>
            </a:extLst>
          </p:cNvPr>
          <p:cNvSpPr/>
          <p:nvPr/>
        </p:nvSpPr>
        <p:spPr>
          <a:xfrm>
            <a:off x="6553136" y="2534224"/>
            <a:ext cx="1169582" cy="1169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MEAN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87AF9434-FC08-0944-A924-9B17D338EF1D}"/>
              </a:ext>
            </a:extLst>
          </p:cNvPr>
          <p:cNvCxnSpPr>
            <a:cxnSpLocks/>
            <a:stCxn id="19" idx="6"/>
            <a:endCxn id="23" idx="2"/>
          </p:cNvCxnSpPr>
          <p:nvPr/>
        </p:nvCxnSpPr>
        <p:spPr>
          <a:xfrm>
            <a:off x="6406943" y="3119015"/>
            <a:ext cx="14619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8978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3">
      <a:dk1>
        <a:srgbClr val="000000"/>
      </a:dk1>
      <a:lt1>
        <a:srgbClr val="FFFFFF"/>
      </a:lt1>
      <a:dk2>
        <a:srgbClr val="454551"/>
      </a:dk2>
      <a:lt2>
        <a:srgbClr val="797979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Gill Sans MT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Metis-Template2</Template>
  <TotalTime>614</TotalTime>
  <Words>1549</Words>
  <Application>Microsoft Macintosh PowerPoint</Application>
  <PresentationFormat>On-screen Show (16:9)</PresentationFormat>
  <Paragraphs>271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4" baseType="lpstr">
      <vt:lpstr>Proxima Nova</vt:lpstr>
      <vt:lpstr>Ion</vt:lpstr>
      <vt:lpstr>INTRODUCTION TO SPARK</vt:lpstr>
      <vt:lpstr>What is Spark?</vt:lpstr>
      <vt:lpstr>What is Spark?</vt:lpstr>
      <vt:lpstr>Why is it fast?</vt:lpstr>
      <vt:lpstr>Directed Acyclic Graphs (DAGs)</vt:lpstr>
      <vt:lpstr>PowerPoint Presentation</vt:lpstr>
      <vt:lpstr>PowerPoint Presentation</vt:lpstr>
      <vt:lpstr>PowerPoint Presentation</vt:lpstr>
      <vt:lpstr>PowerPoint Presentation</vt:lpstr>
      <vt:lpstr>Directed Acyclic Graphs (DAGs)</vt:lpstr>
      <vt:lpstr>DAGs and RAM</vt:lpstr>
      <vt:lpstr>DAGs and RAM</vt:lpstr>
      <vt:lpstr>DAGs and RAM</vt:lpstr>
      <vt:lpstr>DAGs and RAM</vt:lpstr>
      <vt:lpstr>DAGs and RAM</vt:lpstr>
      <vt:lpstr>Who manages all of this?</vt:lpstr>
      <vt:lpstr>Who manages all of this?</vt:lpstr>
      <vt:lpstr>Who manages all of this?</vt:lpstr>
      <vt:lpstr>RDDs</vt:lpstr>
      <vt:lpstr>Resilient Distributed Datasets (RDDs)</vt:lpstr>
      <vt:lpstr>PowerPoint Presentation</vt:lpstr>
      <vt:lpstr>Resilient Distributed Datasets (RDDs)</vt:lpstr>
      <vt:lpstr>Getting to know Spark</vt:lpstr>
      <vt:lpstr>Spark 2.0</vt:lpstr>
      <vt:lpstr>Spark API</vt:lpstr>
      <vt:lpstr>Spark API – A few examples</vt:lpstr>
      <vt:lpstr>Spark API – A few examples</vt:lpstr>
      <vt:lpstr>Spark API</vt:lpstr>
      <vt:lpstr>Spark API</vt:lpstr>
      <vt:lpstr>General Spark Flow for Users</vt:lpstr>
      <vt:lpstr>General Spark Flow for Users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CAREERS</dc:title>
  <cp:lastModifiedBy>Jon B</cp:lastModifiedBy>
  <cp:revision>47</cp:revision>
  <cp:lastPrinted>2018-10-23T19:00:40Z</cp:lastPrinted>
  <dcterms:modified xsi:type="dcterms:W3CDTF">2018-11-26T22:44:27Z</dcterms:modified>
</cp:coreProperties>
</file>